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7" r:id="rId3"/>
    <p:sldId id="257" r:id="rId4"/>
    <p:sldId id="261" r:id="rId5"/>
    <p:sldId id="262" r:id="rId6"/>
    <p:sldId id="263" r:id="rId7"/>
    <p:sldId id="258" r:id="rId8"/>
    <p:sldId id="259" r:id="rId9"/>
    <p:sldId id="260" r:id="rId10"/>
    <p:sldId id="266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1197EF-9095-3908-5B7F-150060F7C2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ADD867-25C5-92EA-4B8D-A6D727502F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515144-0071-20A2-B0B3-3C941B3B27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66A7D-E359-47C2-9FC2-36873F5DB397}" type="datetimeFigureOut">
              <a:rPr lang="en-US" smtClean="0"/>
              <a:t>4/14/2025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D1609B-B639-71A8-85B9-BF38FDAEF0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5A5479-B84B-A612-65BB-0A4D15C26C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A139A-8A70-44B1-BB53-F58A9E558E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15892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9CC355-6EB2-BCCA-BC94-46F798299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8321F11-D4E4-3622-5132-20220C4F82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90A24D-6297-EFFD-36C0-5CBF380748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66A7D-E359-47C2-9FC2-36873F5DB397}" type="datetimeFigureOut">
              <a:rPr lang="en-US" smtClean="0"/>
              <a:t>4/14/2025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7FA14A-CD74-5D9D-6F86-34FF3AD854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6913DF-B639-E656-F1CE-1151DCB294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A139A-8A70-44B1-BB53-F58A9E558E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05562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CDBC04F-D341-21DB-88F8-E6D03536105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67CC298-E711-B8C1-35AD-4DD684BF01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549D84-6506-6096-6EB0-CD37DD5C98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66A7D-E359-47C2-9FC2-36873F5DB397}" type="datetimeFigureOut">
              <a:rPr lang="en-US" smtClean="0"/>
              <a:t>4/14/2025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FE423D-ED02-A161-F5DF-E678433351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5659C2-0FF1-CE73-0EE8-2C9F5B5A2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A139A-8A70-44B1-BB53-F58A9E558E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95619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F15D0-F826-9565-B464-6445FB3CA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85F20B-D1AD-DA9E-3819-C7A2441904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78E944-96BE-03A0-1DC4-1982245628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66A7D-E359-47C2-9FC2-36873F5DB397}" type="datetimeFigureOut">
              <a:rPr lang="en-US" smtClean="0"/>
              <a:t>4/14/2025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26CDE2-5A0C-DE4F-1045-EA0C6EB30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0BE108-2755-7DD2-EDAA-D3EB8684D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A139A-8A70-44B1-BB53-F58A9E558E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81909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0B2D1-C72C-7244-7CEA-A1DCA359F3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C35D11-6F08-D512-3B46-7236F4C76F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51206B-CD26-CF51-77AD-6C4FB2AC10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66A7D-E359-47C2-9FC2-36873F5DB397}" type="datetimeFigureOut">
              <a:rPr lang="en-US" smtClean="0"/>
              <a:t>4/14/2025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0E1084-0DCE-314A-9FD3-18993E18B4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BDFF63-90DF-8D60-5216-5AC63C847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A139A-8A70-44B1-BB53-F58A9E558E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20227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412A82-D6D5-F13D-CEFB-F52DAD880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406611-9B80-3193-ED41-C24FCA848E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914A96-88CA-4050-09C0-B5723FD707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A095E1-3C0F-E163-C4FD-4103D00233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66A7D-E359-47C2-9FC2-36873F5DB397}" type="datetimeFigureOut">
              <a:rPr lang="en-US" smtClean="0"/>
              <a:t>4/14/2025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1F4808-21AF-0E48-40AF-E7342402B8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DE77CB-DBB2-0ED3-56A5-BF72E4073A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A139A-8A70-44B1-BB53-F58A9E558E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14303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51A6E6-E390-94E6-1291-7F23C687A4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AD4D56-B5CB-D0F8-4AE0-93AF5FEC85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5E9434-145A-D0C5-AF00-27448263B7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029412E-4238-EE27-3416-1D78C1381BB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98AFF22-4CB4-92CC-66C1-EAEBD829DC4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52F4E34-8F28-1D21-5790-2150FAB76C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66A7D-E359-47C2-9FC2-36873F5DB397}" type="datetimeFigureOut">
              <a:rPr lang="en-US" smtClean="0"/>
              <a:t>4/14/2025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6001EE5-E7BB-D81E-3D82-679B292C46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3C24C97-DACB-7AD7-DF66-A34AF72D8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A139A-8A70-44B1-BB53-F58A9E558E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02034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EA2BA-CD42-9B4E-5D3B-4F445F7E79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381C9B2-756C-A76C-57E0-2C44980EA0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66A7D-E359-47C2-9FC2-36873F5DB397}" type="datetimeFigureOut">
              <a:rPr lang="en-US" smtClean="0"/>
              <a:t>4/14/2025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EE42275-3361-F41E-981A-1219A77D6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46BC59-161C-4932-063E-C909952E26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A139A-8A70-44B1-BB53-F58A9E558E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44888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9537A1D-E4A4-E913-45AA-68E90F6220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66A7D-E359-47C2-9FC2-36873F5DB397}" type="datetimeFigureOut">
              <a:rPr lang="en-US" smtClean="0"/>
              <a:t>4/14/2025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7076E94-AA61-7018-4CBF-60DA0CB08F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0804CE-A27C-6AA9-8C52-526E58D6F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A139A-8A70-44B1-BB53-F58A9E558E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42084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052023-48C7-5DCC-76A1-D7E5B285E6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0F3EF3-5B2E-4208-CE22-A084B6B90F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01DB8A-A39E-5316-F428-D4A363F38F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D96C7A-3FA1-6733-1861-EFB2FCDF14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66A7D-E359-47C2-9FC2-36873F5DB397}" type="datetimeFigureOut">
              <a:rPr lang="en-US" smtClean="0"/>
              <a:t>4/14/2025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58E44A-E475-9828-895E-B3139DF8FA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2AA12F-E19D-223E-39B6-3F30272B1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A139A-8A70-44B1-BB53-F58A9E558E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01924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788B8-6A6E-6176-446F-E97A608849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A98A6CE-092C-6403-1052-65CA0F3AF34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15B951-BA9F-74B1-7492-A6283D7319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BAE029-8528-0EFC-5ECB-69F93F7FD6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66A7D-E359-47C2-9FC2-36873F5DB397}" type="datetimeFigureOut">
              <a:rPr lang="en-US" smtClean="0"/>
              <a:t>4/14/2025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8ED3EE-1046-76C7-1999-63B1048DD5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206D95-0FE0-9574-8277-8682BA67D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A139A-8A70-44B1-BB53-F58A9E558E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23587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B1F8FE9-B83C-7D9A-91FB-E06AEDB353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AF55CF-EDCB-71E0-D88A-2BE31F40C6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1EAB86-C607-4ABC-DC2B-131E5CFD0E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066A7D-E359-47C2-9FC2-36873F5DB397}" type="datetimeFigureOut">
              <a:rPr lang="en-US" smtClean="0"/>
              <a:t>4/14/2025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7984DC-B8D2-DEBC-C762-0E97C7FFBC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B30A08-94C6-827C-2B6F-6EB79546DF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8A139A-8A70-44B1-BB53-F58A9E558E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37194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9973390-E434-7940-CE1D-F65FCFDD5ABA}"/>
              </a:ext>
            </a:extLst>
          </p:cNvPr>
          <p:cNvSpPr/>
          <p:nvPr/>
        </p:nvSpPr>
        <p:spPr>
          <a:xfrm>
            <a:off x="2910349" y="2240116"/>
            <a:ext cx="6096000" cy="717755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b="1" dirty="0">
                <a:solidFill>
                  <a:schemeClr val="tx1"/>
                </a:solidFill>
              </a:rPr>
              <a:t>What is hypothesis test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AD65473-36C0-B5BE-F897-F928BA8676B6}"/>
              </a:ext>
            </a:extLst>
          </p:cNvPr>
          <p:cNvSpPr/>
          <p:nvPr/>
        </p:nvSpPr>
        <p:spPr>
          <a:xfrm>
            <a:off x="2910349" y="3043082"/>
            <a:ext cx="6096000" cy="717755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b="1" dirty="0">
                <a:solidFill>
                  <a:schemeClr val="tx1"/>
                </a:solidFill>
              </a:rPr>
              <a:t>Role in machine learning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306C003-878B-70A8-FC63-BBB55AF4E6B8}"/>
              </a:ext>
            </a:extLst>
          </p:cNvPr>
          <p:cNvSpPr/>
          <p:nvPr/>
        </p:nvSpPr>
        <p:spPr>
          <a:xfrm>
            <a:off x="2910349" y="3846048"/>
            <a:ext cx="6096000" cy="717755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b="1" dirty="0">
                <a:solidFill>
                  <a:schemeClr val="tx1"/>
                </a:solidFill>
              </a:rPr>
              <a:t>P-value (probability value)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90D77AE-C8CD-6257-5CCD-12FF1E1FC9C6}"/>
              </a:ext>
            </a:extLst>
          </p:cNvPr>
          <p:cNvSpPr/>
          <p:nvPr/>
        </p:nvSpPr>
        <p:spPr>
          <a:xfrm>
            <a:off x="2910349" y="4611320"/>
            <a:ext cx="6715431" cy="717755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Type of tests (t-test, Chi-square test, z-test)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D6AB1C-EF45-B673-9364-C8C23AEE88BC}"/>
              </a:ext>
            </a:extLst>
          </p:cNvPr>
          <p:cNvSpPr txBox="1"/>
          <p:nvPr/>
        </p:nvSpPr>
        <p:spPr>
          <a:xfrm>
            <a:off x="983225" y="1046909"/>
            <a:ext cx="11139949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600" b="1" dirty="0"/>
              <a:t>Statistic for machine learning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173575373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>
            <a:extLst>
              <a:ext uri="{FF2B5EF4-FFF2-40B4-BE49-F238E27FC236}">
                <a16:creationId xmlns:a16="http://schemas.microsoft.com/office/drawing/2014/main" id="{DBA25106-A75F-B127-E1B1-642D4BBD33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05865" y="2736502"/>
            <a:ext cx="5424948" cy="13849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Like, Share, Subscribe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4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35795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67FF9AA-8513-D450-3B56-A340B050C377}"/>
              </a:ext>
            </a:extLst>
          </p:cNvPr>
          <p:cNvSpPr txBox="1"/>
          <p:nvPr/>
        </p:nvSpPr>
        <p:spPr>
          <a:xfrm>
            <a:off x="879987" y="4131473"/>
            <a:ext cx="1043202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Hypotheses test guiding us: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how data is collected and analyzed.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suggests a relationship between variables that can be confirmed or refuted through systematic study.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Which features are important for target column.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AB2AA8E-AE22-9E21-7C51-2E9564EF90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6690287"/>
              </p:ext>
            </p:extLst>
          </p:nvPr>
        </p:nvGraphicFramePr>
        <p:xfrm>
          <a:off x="1098756" y="1526198"/>
          <a:ext cx="10515600" cy="2194560"/>
        </p:xfrm>
        <a:graphic>
          <a:graphicData uri="http://schemas.openxmlformats.org/drawingml/2006/table">
            <a:tbl>
              <a:tblPr/>
              <a:tblGrid>
                <a:gridCol w="2103120">
                  <a:extLst>
                    <a:ext uri="{9D8B030D-6E8A-4147-A177-3AD203B41FA5}">
                      <a16:colId xmlns:a16="http://schemas.microsoft.com/office/drawing/2014/main" val="627224115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45017691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3866944987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3809069718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6175977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>
                          <a:highlight>
                            <a:srgbClr val="FFFF00"/>
                          </a:highlight>
                        </a:rPr>
                        <a:t>Patient_ID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highlight>
                            <a:srgbClr val="FFFF00"/>
                          </a:highlight>
                        </a:rPr>
                        <a:t>Blood_Pressure</a:t>
                      </a:r>
                      <a:endParaRPr lang="en-US" dirty="0">
                        <a:highlight>
                          <a:srgbClr val="FFFF00"/>
                        </a:highlight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highlight>
                            <a:srgbClr val="FFFF00"/>
                          </a:highlight>
                        </a:rPr>
                        <a:t>Smoking_Status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highlight>
                            <a:srgbClr val="FFFF00"/>
                          </a:highlight>
                        </a:rPr>
                        <a:t>Cholesterol_Level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highlight>
                            <a:srgbClr val="FFFF00"/>
                          </a:highlight>
                        </a:rPr>
                        <a:t>Disease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744632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120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Non-Smoker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180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No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910219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145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Smoker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240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Yes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379513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130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Smoker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220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Yes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929907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4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118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Non-Smoker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170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No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103072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160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Smoker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260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4314595"/>
                  </a:ext>
                </a:extLst>
              </a:tr>
            </a:tbl>
          </a:graphicData>
        </a:graphic>
      </p:graphicFrame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D5460B28-A614-15DD-DC48-A49E7D71E4EA}"/>
              </a:ext>
            </a:extLst>
          </p:cNvPr>
          <p:cNvSpPr/>
          <p:nvPr/>
        </p:nvSpPr>
        <p:spPr>
          <a:xfrm>
            <a:off x="2605548" y="397728"/>
            <a:ext cx="5850194" cy="717755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Why we need as data scientist?</a:t>
            </a:r>
          </a:p>
        </p:txBody>
      </p:sp>
    </p:spTree>
    <p:extLst>
      <p:ext uri="{BB962C8B-B14F-4D97-AF65-F5344CB8AC3E}">
        <p14:creationId xmlns:p14="http://schemas.microsoft.com/office/powerpoint/2010/main" val="8634952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C742992-DCA6-C1BC-472A-0D4AAED084E0}"/>
              </a:ext>
            </a:extLst>
          </p:cNvPr>
          <p:cNvSpPr txBox="1"/>
          <p:nvPr/>
        </p:nvSpPr>
        <p:spPr>
          <a:xfrm>
            <a:off x="865242" y="1503400"/>
            <a:ext cx="6145158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Imagine you are detector, trying to proof if a claim is true or false based on evidence (data). That’s what hypothesis testing does in statistic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135C1EF-39DD-AD38-8062-19A2330F56C1}"/>
              </a:ext>
            </a:extLst>
          </p:cNvPr>
          <p:cNvSpPr/>
          <p:nvPr/>
        </p:nvSpPr>
        <p:spPr>
          <a:xfrm>
            <a:off x="2674374" y="511277"/>
            <a:ext cx="5850194" cy="717755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What is hypothesis test?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FF47CA-68EF-4542-4D2A-780BF02EBB49}"/>
              </a:ext>
            </a:extLst>
          </p:cNvPr>
          <p:cNvSpPr txBox="1"/>
          <p:nvPr/>
        </p:nvSpPr>
        <p:spPr>
          <a:xfrm>
            <a:off x="894738" y="3749165"/>
            <a:ext cx="618448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Imagine flipping a coin 100 times and getting 90 heads. Do you trust the coin is fair?</a:t>
            </a:r>
            <a:br>
              <a:rPr lang="en-US" sz="2400" dirty="0"/>
            </a:br>
            <a:r>
              <a:rPr lang="en-US" sz="2400" dirty="0"/>
              <a:t>Hypothesis testing tells you whether to </a:t>
            </a:r>
            <a:r>
              <a:rPr lang="en-US" sz="2400" b="1" dirty="0"/>
              <a:t>trust or doubt the coin</a:t>
            </a:r>
            <a:r>
              <a:rPr lang="en-US" sz="2400" dirty="0"/>
              <a:t> — based on probability.</a:t>
            </a:r>
          </a:p>
        </p:txBody>
      </p:sp>
      <p:pic>
        <p:nvPicPr>
          <p:cNvPr id="10242" name="Picture 2" descr="Generated image">
            <a:extLst>
              <a:ext uri="{FF2B5EF4-FFF2-40B4-BE49-F238E27FC236}">
                <a16:creationId xmlns:a16="http://schemas.microsoft.com/office/drawing/2014/main" id="{AE9DB5B1-E543-81D3-C77A-2DA7ADA5C8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9228" y="1302775"/>
            <a:ext cx="2126225" cy="2126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Generated image">
            <a:extLst>
              <a:ext uri="{FF2B5EF4-FFF2-40B4-BE49-F238E27FC236}">
                <a16:creationId xmlns:a16="http://schemas.microsoft.com/office/drawing/2014/main" id="{C258964E-E01A-7BCE-B5F6-AAD89786B9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9228" y="3429000"/>
            <a:ext cx="3942734" cy="2628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667083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5993D9-94F5-CF5E-7DA9-E580B7FA0C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41F395D-5176-DE2A-B84C-08C2CE769070}"/>
              </a:ext>
            </a:extLst>
          </p:cNvPr>
          <p:cNvSpPr/>
          <p:nvPr/>
        </p:nvSpPr>
        <p:spPr>
          <a:xfrm>
            <a:off x="806245" y="412955"/>
            <a:ext cx="10825316" cy="717755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Where is Hypothesis Testing Used in a Machine Learning Project?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63FD477-3FD3-74F6-AC98-0009966F82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2219" y="1138084"/>
            <a:ext cx="10353368" cy="24160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1. Exploratory Data Analysis (EDA) – Before Modeling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To investigate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relationships or differences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between variables.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7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Example Use: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You want to test if average income differs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between two customer segments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Use a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t-test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to compare means.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You want to test if a customer’s gender is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related to product preference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Use a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Chi-square test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for categorical association.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This helps in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feature selection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keep only meaningful features.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3648AF26-3EC4-70F5-8507-744EEE218A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640872"/>
              </p:ext>
            </p:extLst>
          </p:nvPr>
        </p:nvGraphicFramePr>
        <p:xfrm>
          <a:off x="1042219" y="3799676"/>
          <a:ext cx="10515600" cy="1920240"/>
        </p:xfrm>
        <a:graphic>
          <a:graphicData uri="http://schemas.openxmlformats.org/drawingml/2006/table">
            <a:tbl>
              <a:tblPr/>
              <a:tblGrid>
                <a:gridCol w="1752600">
                  <a:extLst>
                    <a:ext uri="{9D8B030D-6E8A-4147-A177-3AD203B41FA5}">
                      <a16:colId xmlns:a16="http://schemas.microsoft.com/office/drawing/2014/main" val="2344976960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4224308592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3129433731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3024675850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62565324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96793557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200"/>
                        <a:t>Customer_ID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Gender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Age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Income ($)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Segment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Product_Preference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011405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200"/>
                        <a:t>001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Male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34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45,000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Electronics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734260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200"/>
                        <a:t>002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Female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29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50,000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Fashion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720430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200"/>
                        <a:t>003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Male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41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47,000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Electronics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483146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200"/>
                        <a:t>004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Female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36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52,000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Home Decor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136591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200"/>
                        <a:t>005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Male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28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43,000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Fashion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509412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200"/>
                        <a:t>006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Female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33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51,000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Fashion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208231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115107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8DEACE-907D-65F6-E3C7-7C366346BE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FAAADA9-1F59-8F35-0A11-DC7A52FF0F47}"/>
              </a:ext>
            </a:extLst>
          </p:cNvPr>
          <p:cNvSpPr/>
          <p:nvPr/>
        </p:nvSpPr>
        <p:spPr>
          <a:xfrm>
            <a:off x="806245" y="412955"/>
            <a:ext cx="10825316" cy="717755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Where is Hypothesis Testing Used in a Machine Learning Project?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3C7DF810-4E9D-579D-BE0D-5E062AEEC7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1103" y="1204113"/>
            <a:ext cx="9035845" cy="22775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2. Feature Selection / Evaluation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To test whether a particular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feature significantly affects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the target variable.</a:t>
            </a:r>
            <a:endParaRPr kumimoji="0" lang="en-US" altLang="en-US" sz="7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Example Use: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You're building a model to predict disease. You test:</a:t>
            </a:r>
            <a:endParaRPr kumimoji="0" lang="en-US" altLang="en-US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Is “blood pressure”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significantly different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between healthy and sick patients?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Use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t-test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Is “smoking status” related to disease occurrence?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Use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Chi-square test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If the p-value is low → the feature is useful.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86958219-AED5-112A-D725-7AC152CA70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7758660"/>
              </p:ext>
            </p:extLst>
          </p:nvPr>
        </p:nvGraphicFramePr>
        <p:xfrm>
          <a:off x="961103" y="3720092"/>
          <a:ext cx="10515600" cy="2194560"/>
        </p:xfrm>
        <a:graphic>
          <a:graphicData uri="http://schemas.openxmlformats.org/drawingml/2006/table">
            <a:tbl>
              <a:tblPr/>
              <a:tblGrid>
                <a:gridCol w="2103120">
                  <a:extLst>
                    <a:ext uri="{9D8B030D-6E8A-4147-A177-3AD203B41FA5}">
                      <a16:colId xmlns:a16="http://schemas.microsoft.com/office/drawing/2014/main" val="627224115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45017691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3866944987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3809069718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6175977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/>
                        <a:t>Patient_ID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Blood_Pressure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Smoking_Status</a:t>
                      </a:r>
                      <a:endParaRPr 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Cholesterol_Level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Disease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744632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120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Non-Smoker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180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No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910219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145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Smoker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240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Yes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379513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130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Smoker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220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Yes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929907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4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118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Non-Smoker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170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No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103072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160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Smoker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260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43145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06234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FFAF23-6965-D9D2-D6C9-734ED0EAEA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A8B4563-838D-5259-0E0D-53506AD1F88B}"/>
              </a:ext>
            </a:extLst>
          </p:cNvPr>
          <p:cNvSpPr/>
          <p:nvPr/>
        </p:nvSpPr>
        <p:spPr>
          <a:xfrm>
            <a:off x="806245" y="412955"/>
            <a:ext cx="10825316" cy="717755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Where is Hypothesis Testing Used in a Machine Learning Project?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AB4633-07C4-3E3F-221D-97EEC36BFF33}"/>
              </a:ext>
            </a:extLst>
          </p:cNvPr>
          <p:cNvSpPr txBox="1"/>
          <p:nvPr/>
        </p:nvSpPr>
        <p:spPr>
          <a:xfrm>
            <a:off x="1017639" y="1181131"/>
            <a:ext cx="997974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 b="1" dirty="0">
                <a:highlight>
                  <a:srgbClr val="FFFF00"/>
                </a:highlight>
              </a:rPr>
              <a:t>3. Model Comparison</a:t>
            </a:r>
          </a:p>
          <a:p>
            <a:pPr>
              <a:buNone/>
            </a:pPr>
            <a:r>
              <a:rPr lang="en-US" sz="1600" dirty="0"/>
              <a:t>To statistically compare </a:t>
            </a:r>
            <a:r>
              <a:rPr lang="en-US" sz="1600" b="1" dirty="0"/>
              <a:t>two different models</a:t>
            </a:r>
            <a:r>
              <a:rPr lang="en-US" sz="1600" dirty="0"/>
              <a:t>.</a:t>
            </a:r>
          </a:p>
          <a:p>
            <a:pPr>
              <a:buNone/>
            </a:pPr>
            <a:r>
              <a:rPr lang="en-US" sz="1600" b="1" dirty="0"/>
              <a:t>Example Use: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You build Model A and Model B.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You get 82% and 84% accuracy. Is the difference </a:t>
            </a:r>
            <a:r>
              <a:rPr lang="en-US" sz="1600" b="1" dirty="0"/>
              <a:t>statistically significant</a:t>
            </a:r>
            <a:r>
              <a:rPr lang="en-US" sz="1600" dirty="0"/>
              <a:t>, or just random?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Use a </a:t>
            </a:r>
            <a:r>
              <a:rPr lang="en-US" sz="1600" b="1" dirty="0"/>
              <a:t>paired t-test</a:t>
            </a:r>
            <a:r>
              <a:rPr lang="en-US" sz="1600" dirty="0"/>
              <a:t> or </a:t>
            </a:r>
            <a:r>
              <a:rPr lang="en-US" sz="1600" b="1" dirty="0"/>
              <a:t>McNemar’s test</a:t>
            </a:r>
            <a:r>
              <a:rPr lang="en-US" sz="1600" dirty="0"/>
              <a:t> (for classification tasks).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CC3F3C3-A812-201B-8B20-0ED8EDCCA8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7051922"/>
              </p:ext>
            </p:extLst>
          </p:nvPr>
        </p:nvGraphicFramePr>
        <p:xfrm>
          <a:off x="1138084" y="2838300"/>
          <a:ext cx="10515600" cy="2194560"/>
        </p:xfrm>
        <a:graphic>
          <a:graphicData uri="http://schemas.openxmlformats.org/drawingml/2006/table">
            <a:tbl>
              <a:tblPr/>
              <a:tblGrid>
                <a:gridCol w="2628900">
                  <a:extLst>
                    <a:ext uri="{9D8B030D-6E8A-4147-A177-3AD203B41FA5}">
                      <a16:colId xmlns:a16="http://schemas.microsoft.com/office/drawing/2014/main" val="633625649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3472018925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94934481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134310759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Sample_ID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True_Label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Model_A_Pred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Model_B_Pred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0375966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069812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128218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943028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4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432966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9642187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0F43D67F-4C17-05AD-FFCC-FFEF1F5802C6}"/>
              </a:ext>
            </a:extLst>
          </p:cNvPr>
          <p:cNvSpPr/>
          <p:nvPr/>
        </p:nvSpPr>
        <p:spPr>
          <a:xfrm>
            <a:off x="5666974" y="1692237"/>
            <a:ext cx="1337188" cy="45137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Model 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6472581-6B43-F951-BA27-628785A6ACCD}"/>
              </a:ext>
            </a:extLst>
          </p:cNvPr>
          <p:cNvSpPr/>
          <p:nvPr/>
        </p:nvSpPr>
        <p:spPr>
          <a:xfrm>
            <a:off x="7369277" y="1692237"/>
            <a:ext cx="1337188" cy="45137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Model B</a:t>
            </a: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1B19156C-84CC-D8A0-3E5A-6753503836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40193" y="5409070"/>
            <a:ext cx="859075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Run </a:t>
            </a:r>
            <a:r>
              <a:rPr kumimoji="0" lang="en-US" altLang="en-US" sz="1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McNemar’s Test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on Model A vs Model B predictions.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Compare how many predictions each got wrong/right and whether the difference is statistically significant.</a:t>
            </a:r>
          </a:p>
        </p:txBody>
      </p:sp>
    </p:spTree>
    <p:extLst>
      <p:ext uri="{BB962C8B-B14F-4D97-AF65-F5344CB8AC3E}">
        <p14:creationId xmlns:p14="http://schemas.microsoft.com/office/powerpoint/2010/main" val="361318214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477DB7-B506-5797-BB08-DF54E59F8A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7FA3723-CF37-F488-747A-6E7B7481BC16}"/>
              </a:ext>
            </a:extLst>
          </p:cNvPr>
          <p:cNvSpPr/>
          <p:nvPr/>
        </p:nvSpPr>
        <p:spPr>
          <a:xfrm>
            <a:off x="2674374" y="511277"/>
            <a:ext cx="5850194" cy="717755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Hypotheses Key Concepts</a:t>
            </a:r>
          </a:p>
        </p:txBody>
      </p:sp>
      <p:pic>
        <p:nvPicPr>
          <p:cNvPr id="4098" name="Picture 2" descr="Generated image">
            <a:extLst>
              <a:ext uri="{FF2B5EF4-FFF2-40B4-BE49-F238E27FC236}">
                <a16:creationId xmlns:a16="http://schemas.microsoft.com/office/drawing/2014/main" id="{D61B3231-4BCC-F4B1-D4EB-D7FF739E8A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71"/>
          <a:stretch/>
        </p:blipFill>
        <p:spPr bwMode="auto">
          <a:xfrm>
            <a:off x="776748" y="1424234"/>
            <a:ext cx="4962832" cy="4691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8C3FB89-68D8-9EB5-AFBC-DB3A575935BB}"/>
              </a:ext>
            </a:extLst>
          </p:cNvPr>
          <p:cNvSpPr txBox="1"/>
          <p:nvPr/>
        </p:nvSpPr>
        <p:spPr>
          <a:xfrm>
            <a:off x="6282813" y="2015556"/>
            <a:ext cx="513243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/>
              <a:t>Example</a:t>
            </a:r>
            <a:r>
              <a:rPr lang="en-US" dirty="0"/>
              <a:t>: Suppose a researcher is investigating whether a new drug reduces the severity of headaches compared to a placebo. The </a:t>
            </a:r>
            <a:r>
              <a:rPr lang="en-US" b="1" dirty="0"/>
              <a:t>null hypothesis (H₀)</a:t>
            </a:r>
            <a:r>
              <a:rPr lang="en-US" dirty="0"/>
              <a:t> could be: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"The new drug has no effect on the severity of headaches compared to the placebo.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918084-279B-A20A-EC1C-B466E684F30A}"/>
              </a:ext>
            </a:extLst>
          </p:cNvPr>
          <p:cNvSpPr txBox="1"/>
          <p:nvPr/>
        </p:nvSpPr>
        <p:spPr>
          <a:xfrm>
            <a:off x="6282813" y="4418755"/>
            <a:ext cx="533891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/>
              <a:t>Example</a:t>
            </a:r>
            <a:r>
              <a:rPr lang="en-US" dirty="0"/>
              <a:t>: Continuing with the drug example, the </a:t>
            </a:r>
            <a:r>
              <a:rPr lang="en-US" b="1" dirty="0"/>
              <a:t>alternative hypothesis (H₁)</a:t>
            </a:r>
            <a:r>
              <a:rPr lang="en-US" dirty="0"/>
              <a:t> might be: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"The new drug reduces the severity of headaches more than the placebo."</a:t>
            </a:r>
          </a:p>
        </p:txBody>
      </p:sp>
    </p:spTree>
    <p:extLst>
      <p:ext uri="{BB962C8B-B14F-4D97-AF65-F5344CB8AC3E}">
        <p14:creationId xmlns:p14="http://schemas.microsoft.com/office/powerpoint/2010/main" val="3320355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013A8-B460-B135-6F8A-1E4380EC9B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0C99BF0-7569-F3A8-D638-48EEDF030E52}"/>
              </a:ext>
            </a:extLst>
          </p:cNvPr>
          <p:cNvSpPr/>
          <p:nvPr/>
        </p:nvSpPr>
        <p:spPr>
          <a:xfrm>
            <a:off x="2809567" y="219770"/>
            <a:ext cx="5850194" cy="717755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P-value (Probability value)</a:t>
            </a:r>
          </a:p>
        </p:txBody>
      </p:sp>
      <p:pic>
        <p:nvPicPr>
          <p:cNvPr id="5122" name="Picture 2" descr="Generated image">
            <a:extLst>
              <a:ext uri="{FF2B5EF4-FFF2-40B4-BE49-F238E27FC236}">
                <a16:creationId xmlns:a16="http://schemas.microsoft.com/office/drawing/2014/main" id="{5607DDA9-D3A7-842D-57B8-04C6A42037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91" b="11680"/>
          <a:stretch/>
        </p:blipFill>
        <p:spPr bwMode="auto">
          <a:xfrm>
            <a:off x="3720280" y="1042219"/>
            <a:ext cx="4066868" cy="5150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806924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E03242-15AA-2839-6464-C12F43BD33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A0BCF3A-5CE1-7F0B-EA3A-835F5A8DD9CD}"/>
              </a:ext>
            </a:extLst>
          </p:cNvPr>
          <p:cNvSpPr/>
          <p:nvPr/>
        </p:nvSpPr>
        <p:spPr>
          <a:xfrm>
            <a:off x="1877961" y="257994"/>
            <a:ext cx="8082117" cy="499090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3. Types of Tests (Based on Data Type &amp; Comparison)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76F1D0-A93A-1811-CBB1-043BF2EEC858}"/>
              </a:ext>
            </a:extLst>
          </p:cNvPr>
          <p:cNvSpPr txBox="1"/>
          <p:nvPr/>
        </p:nvSpPr>
        <p:spPr>
          <a:xfrm>
            <a:off x="1282491" y="1233612"/>
            <a:ext cx="3203168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400" b="1" dirty="0"/>
              <a:t>t-test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/>
              <a:t>Compares </a:t>
            </a:r>
            <a:r>
              <a:rPr lang="en-US" sz="1400" b="1" dirty="0"/>
              <a:t>means</a:t>
            </a:r>
            <a:r>
              <a:rPr lang="en-US" sz="1400" dirty="0"/>
              <a:t> (averages) between groups.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/>
              <a:t>Use when you have </a:t>
            </a:r>
            <a:r>
              <a:rPr lang="en-US" sz="1400" b="1" dirty="0"/>
              <a:t>numerical data</a:t>
            </a:r>
            <a:r>
              <a:rPr lang="en-US" sz="14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/>
              <a:t>Example: Compare average heights of men vs women.</a:t>
            </a:r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</p:txBody>
      </p:sp>
      <p:pic>
        <p:nvPicPr>
          <p:cNvPr id="6146" name="Picture 2" descr="Generated image">
            <a:extLst>
              <a:ext uri="{FF2B5EF4-FFF2-40B4-BE49-F238E27FC236}">
                <a16:creationId xmlns:a16="http://schemas.microsoft.com/office/drawing/2014/main" id="{CE1C1579-95F4-4E0E-A9AC-8EF1467B5E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948" b="26382"/>
          <a:stretch/>
        </p:blipFill>
        <p:spPr bwMode="auto">
          <a:xfrm>
            <a:off x="1285259" y="2695630"/>
            <a:ext cx="9267520" cy="2883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75DF626-04F1-A307-615B-BDA255B9BFB5}"/>
              </a:ext>
            </a:extLst>
          </p:cNvPr>
          <p:cNvSpPr txBox="1"/>
          <p:nvPr/>
        </p:nvSpPr>
        <p:spPr>
          <a:xfrm>
            <a:off x="4838545" y="1278930"/>
            <a:ext cx="3097161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400" b="1" dirty="0"/>
              <a:t>Chi-square test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/>
              <a:t>Compares </a:t>
            </a:r>
            <a:r>
              <a:rPr lang="en-US" sz="1400" b="1" dirty="0"/>
              <a:t>categories/frequencies</a:t>
            </a:r>
            <a:r>
              <a:rPr lang="en-US" sz="14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/>
              <a:t>Use for </a:t>
            </a:r>
            <a:r>
              <a:rPr lang="en-US" sz="1400" b="1" dirty="0"/>
              <a:t>categorical data</a:t>
            </a:r>
            <a:r>
              <a:rPr lang="en-US" sz="14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/>
              <a:t>Example: Do more men prefer action movies while women prefer drama?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057BB5-17EE-7B1F-B8FF-EC8965B9C915}"/>
              </a:ext>
            </a:extLst>
          </p:cNvPr>
          <p:cNvSpPr txBox="1"/>
          <p:nvPr/>
        </p:nvSpPr>
        <p:spPr>
          <a:xfrm>
            <a:off x="8445909" y="1325096"/>
            <a:ext cx="2821859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 b="1" dirty="0"/>
              <a:t>Z-test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Like t-test but for large samples or known population std deviation.</a:t>
            </a:r>
          </a:p>
        </p:txBody>
      </p:sp>
    </p:spTree>
    <p:extLst>
      <p:ext uri="{BB962C8B-B14F-4D97-AF65-F5344CB8AC3E}">
        <p14:creationId xmlns:p14="http://schemas.microsoft.com/office/powerpoint/2010/main" val="330755979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200</TotalTime>
  <Words>736</Words>
  <Application>Microsoft Office PowerPoint</Application>
  <PresentationFormat>Widescreen</PresentationFormat>
  <Paragraphs>190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Noor Saeed</dc:creator>
  <cp:lastModifiedBy>Noor Saeed</cp:lastModifiedBy>
  <cp:revision>16</cp:revision>
  <dcterms:created xsi:type="dcterms:W3CDTF">2025-04-13T10:33:43Z</dcterms:created>
  <dcterms:modified xsi:type="dcterms:W3CDTF">2025-04-14T11:06:21Z</dcterms:modified>
</cp:coreProperties>
</file>